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9"/>
  </p:handoutMasterIdLst>
  <p:sldIdLst>
    <p:sldId id="256" r:id="rId3"/>
    <p:sldId id="257" r:id="rId5"/>
    <p:sldId id="258" r:id="rId6"/>
    <p:sldId id="329" r:id="rId7"/>
    <p:sldId id="259" r:id="rId8"/>
    <p:sldId id="412" r:id="rId9"/>
    <p:sldId id="260" r:id="rId10"/>
    <p:sldId id="358" r:id="rId11"/>
    <p:sldId id="359" r:id="rId12"/>
    <p:sldId id="384" r:id="rId13"/>
    <p:sldId id="353" r:id="rId14"/>
    <p:sldId id="406" r:id="rId15"/>
    <p:sldId id="407" r:id="rId16"/>
    <p:sldId id="408" r:id="rId17"/>
    <p:sldId id="409" r:id="rId18"/>
    <p:sldId id="410" r:id="rId19"/>
    <p:sldId id="278" r:id="rId20"/>
    <p:sldId id="282" r:id="rId21"/>
    <p:sldId id="283" r:id="rId22"/>
    <p:sldId id="285" r:id="rId23"/>
    <p:sldId id="328" r:id="rId24"/>
    <p:sldId id="261" r:id="rId25"/>
    <p:sldId id="356" r:id="rId26"/>
    <p:sldId id="385" r:id="rId27"/>
    <p:sldId id="317" r:id="rId28"/>
    <p:sldId id="263" r:id="rId29"/>
    <p:sldId id="276" r:id="rId30"/>
    <p:sldId id="273" r:id="rId31"/>
    <p:sldId id="413" r:id="rId32"/>
    <p:sldId id="284" r:id="rId33"/>
    <p:sldId id="269" r:id="rId34"/>
    <p:sldId id="270" r:id="rId35"/>
    <p:sldId id="271" r:id="rId36"/>
    <p:sldId id="272" r:id="rId37"/>
    <p:sldId id="279" r:id="rId3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503E"/>
    <a:srgbClr val="F5A300"/>
    <a:srgbClr val="FDCA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439"/>
        <p:guide pos="29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59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59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1.jpe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19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8.png"/><Relationship Id="rId2" Type="http://schemas.microsoft.com/office/2007/relationships/media" Target="../media/media1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1.png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Basic II: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17620"/>
            <a:ext cx="2526030" cy="11537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66465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58765"/>
            <a:ext cx="2526030" cy="7594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174750"/>
            <a:ext cx="5115560" cy="5031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810" y="487616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Superpixel in Loss Function</a:t>
            </a:r>
            <a:br>
              <a:rPr lang="de-DE" altLang="en-US"/>
            </a:br>
            <a:endParaRPr lang="de-DE" altLang="en-US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/>
          <p:nvPr/>
        </p:nvGraphicFramePr>
        <p:xfrm>
          <a:off x="5030953" y="2169474"/>
          <a:ext cx="3120592" cy="256032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323"/>
                <a:gridCol w="546131"/>
                <a:gridCol w="546669"/>
                <a:gridCol w="546669"/>
                <a:gridCol w="546131"/>
                <a:gridCol w="546669"/>
              </a:tblGrid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2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/>
              <a:t>3</a:t>
            </a:r>
            <a:endParaRPr lang="de-DE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004048" y="1557655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>
                <a:sym typeface="+mn-ea"/>
              </a:rPr>
              <a:t>use</a:t>
            </a:r>
            <a:r>
              <a:rPr lang="de-DE" altLang="en-US" b="1" dirty="0">
                <a:sym typeface="+mn-ea"/>
              </a:rPr>
              <a:t> Superpixel </a:t>
            </a:r>
            <a:r>
              <a:rPr lang="de-DE" altLang="en-US" b="1" dirty="0" err="1">
                <a:sym typeface="+mn-ea"/>
              </a:rPr>
              <a:t>information</a:t>
            </a:r>
            <a:r>
              <a:rPr lang="de-DE" altLang="en-US" b="1" dirty="0">
                <a:sym typeface="+mn-ea"/>
              </a:rPr>
              <a:t> in </a:t>
            </a:r>
            <a:r>
              <a:rPr lang="de-DE" altLang="en-US" b="1" dirty="0" err="1">
                <a:sym typeface="+mn-ea"/>
              </a:rPr>
              <a:t>implementing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loss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4871860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/>
              <p:cNvSpPr txBox="1"/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/>
                  <a:t>Minimize </a:t>
                </a:r>
                <a:r>
                  <a:rPr lang="de-DE" dirty="0" err="1"/>
                  <a:t>disparity</a:t>
                </a:r>
                <a:r>
                  <a:rPr lang="de-DE" dirty="0"/>
                  <a:t> </a:t>
                </a:r>
                <a:r>
                  <a:rPr lang="de-DE" dirty="0" err="1"/>
                  <a:t>gradient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b="1" i="1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&amp;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inside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plane</a:t>
                </a:r>
                <a:endParaRPr lang="en-GB" dirty="0"/>
              </a:p>
            </p:txBody>
          </p:sp>
        </mc:Choice>
        <mc:Fallback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blipFill rotWithShape="1">
                <a:blip r:embed="rId1"/>
                <a:stretch>
                  <a:fillRect l="-6" t="-109" r="5" b="8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/>
          <p:cNvSpPr txBox="1"/>
          <p:nvPr/>
        </p:nvSpPr>
        <p:spPr>
          <a:xfrm>
            <a:off x="311568" y="592099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40079" y="36171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60241" y="32291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1" grpId="0" bldLvl="0" animBg="1"/>
      <p:bldP spid="10" grpId="0" bldLvl="0" animBg="1"/>
      <p:bldP spid="13" grpId="0" bldLvl="0" animBg="1"/>
      <p:bldP spid="13" grpId="1" bldLvl="0" animBg="1"/>
      <p:bldP spid="15" grpId="0"/>
      <p:bldP spid="16" grpId="0"/>
      <p:bldP spid="16" grpId="1"/>
      <p:bldP spid="17" grpId="0"/>
      <p:bldP spid="17" grpId="1"/>
      <p:bldP spid="22" grpId="0" bldLvl="0" animBg="1"/>
      <p:bldP spid="22" grpId="1" bldLvl="0" animBg="1"/>
      <p:bldP spid="23" grpId="0"/>
      <p:bldP spid="3" grpId="0"/>
      <p:bldP spid="20" grpId="0"/>
      <p:bldP spid="24" grpId="0"/>
      <p:bldP spid="6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Superpixel in 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Superpixel in 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Superpixel in Loss Function</a:t>
            </a:r>
            <a:br>
              <a:rPr lang="de-DE" altLang="en-US"/>
            </a:br>
            <a:endParaRPr lang="de-DE" altLang="en-US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Normals in 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6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1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21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2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118" grpId="0" bldLvl="0" animBg="1"/>
      <p:bldP spid="118" grpId="1" bldLvl="0" animBg="1"/>
      <p:bldP spid="11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 </a:t>
            </a:r>
            <a:r>
              <a:rPr lang="de-DE" altLang="en-US" dirty="0"/>
              <a:t>Implementations</a:t>
            </a:r>
            <a:br>
              <a:rPr lang="en-US" dirty="0"/>
            </a:br>
            <a:r>
              <a:rPr lang="de-DE" altLang="en-US" sz="2000" dirty="0"/>
              <a:t>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1510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</a:t>
            </a:r>
            <a:r>
              <a:rPr lang="de-DE" altLang="en-US" dirty="0"/>
              <a:t>and</a:t>
            </a:r>
            <a:r>
              <a:rPr lang="en-US" dirty="0"/>
              <a:t> Goal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Architecture </a:t>
            </a:r>
            <a:r>
              <a:rPr lang="de-DE" altLang="en-US" dirty="0"/>
              <a:t>of Baseline CNN - Godart et. al 2019</a:t>
            </a:r>
            <a:endParaRPr lang="de-DE" altLang="en-US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Improvement Approaches </a:t>
            </a:r>
            <a:endParaRPr lang="en-US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dirty="0" err="1"/>
              <a:t>Arichtecture Modifications: Superpixel-Input and Normal to Depth Transformer</a:t>
            </a:r>
            <a:endParaRPr lang="de-DE" altLang="en-US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dirty="0"/>
              <a:t>Lossfunction Modifications incl. Normals and Superpixel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dirty="0"/>
              <a:t>Results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Forecast and </a:t>
            </a:r>
            <a:r>
              <a:rPr lang="de-DE" altLang="en-US" dirty="0"/>
              <a:t>further </a:t>
            </a:r>
            <a:r>
              <a:rPr lang="en-US" dirty="0"/>
              <a:t>Approaches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| Superpixel</a:t>
            </a:r>
            <a:r>
              <a:rPr lang="de-DE" sz="2000" dirty="0">
                <a:sym typeface="+mn-ea"/>
              </a:rPr>
              <a:t>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704975" y="2275840"/>
            <a:ext cx="3625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568427" y="185019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125095" y="1504315"/>
            <a:ext cx="1562735" cy="234251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71481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5" grpId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269195" y="1592060"/>
          <a:ext cx="8627110" cy="397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798"/>
                <a:gridCol w="1627799"/>
                <a:gridCol w="1420718"/>
                <a:gridCol w="2661285"/>
                <a:gridCol w="1289510"/>
              </a:tblGrid>
              <a:tr h="65278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Input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Output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absolute relative error</a:t>
                      </a:r>
                      <a:r>
                        <a:rPr lang="de-DE" altLang="en-US"/>
                        <a:t>*</a:t>
                      </a:r>
                      <a:r>
                        <a:rPr lang="en-US"/>
                        <a:t>	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94335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914515" y="5264785"/>
            <a:ext cx="19615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1000"/>
              <a:t>* based on KITTI EIGEN ZHOU</a:t>
            </a:r>
            <a:endParaRPr lang="de-DE" altLang="en-US" sz="100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864735" y="5861050"/>
            <a:ext cx="416369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feld 4"/>
          <p:cNvSpPr txBox="1"/>
          <p:nvPr/>
        </p:nvSpPr>
        <p:spPr>
          <a:xfrm>
            <a:off x="4147503" y="6082397"/>
            <a:ext cx="474853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With</a:t>
            </a:r>
            <a:r>
              <a:rPr lang="de-DE" sz="1000" dirty="0"/>
              <a:t> Y = </a:t>
            </a:r>
            <a:r>
              <a:rPr lang="de-DE" sz="1000" dirty="0" err="1"/>
              <a:t>predicted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map</a:t>
            </a:r>
            <a:r>
              <a:rPr lang="de-DE" sz="1000" dirty="0"/>
              <a:t>, Y* = </a:t>
            </a:r>
            <a:r>
              <a:rPr lang="de-DE" sz="1000" dirty="0" err="1"/>
              <a:t>ground</a:t>
            </a:r>
            <a:r>
              <a:rPr lang="de-DE" sz="1000" dirty="0"/>
              <a:t> </a:t>
            </a:r>
            <a:r>
              <a:rPr lang="de-DE" sz="1000" dirty="0" err="1"/>
              <a:t>truth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image</a:t>
            </a:r>
            <a:r>
              <a:rPr lang="de-DE" sz="1000" dirty="0"/>
              <a:t> and T = </a:t>
            </a:r>
            <a:r>
              <a:rPr lang="de-DE" sz="1000" dirty="0" err="1"/>
              <a:t>pixel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endParaRPr lang="de-DE" sz="1000" dirty="0" err="1"/>
          </a:p>
        </p:txBody>
      </p:sp>
      <p:sp>
        <p:nvSpPr>
          <p:cNvPr id="14" name="Textfeld 4"/>
          <p:cNvSpPr txBox="1"/>
          <p:nvPr/>
        </p:nvSpPr>
        <p:spPr>
          <a:xfrm>
            <a:off x="4840923" y="5615672"/>
            <a:ext cx="40316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sz="1000" dirty="0" err="1"/>
              <a:t>*** runtime error, thread killed due to shared memory not big enough</a:t>
            </a:r>
            <a:endParaRPr lang="de-DE" sz="1000" dirty="0" err="1"/>
          </a:p>
        </p:txBody>
      </p:sp>
      <p:sp>
        <p:nvSpPr>
          <p:cNvPr id="3" name="Textfeld 4"/>
          <p:cNvSpPr txBox="1"/>
          <p:nvPr/>
        </p:nvSpPr>
        <p:spPr>
          <a:xfrm>
            <a:off x="6160453" y="5442317"/>
            <a:ext cx="2722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** superpixel are currently calculated on CPU</a:t>
            </a:r>
            <a:endParaRPr lang="de-DE" sz="1000" dirty="0" err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I Compare Results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8775" y="5013960"/>
            <a:ext cx="8479155" cy="12573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10000"/>
              </a:lnSpc>
            </a:pPr>
            <a:endParaRPr lang="de-DE" altLang="en-US" u="sng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de-DE" altLang="en-US" u="sng" dirty="0">
                <a:solidFill>
                  <a:schemeClr val="bg1"/>
                </a:solidFill>
                <a:sym typeface="+mn-ea"/>
              </a:rPr>
              <a:t>Conclusion</a:t>
            </a:r>
            <a:endParaRPr lang="en-US" u="sng" dirty="0">
              <a:solidFill>
                <a:schemeClr val="bg1"/>
              </a:solidFill>
              <a:sym typeface="+mn-ea"/>
            </a:endParaRPr>
          </a:p>
          <a:p>
            <a:pPr marL="0" indent="0" algn="ctr">
              <a:lnSpc>
                <a:spcPct val="110000"/>
              </a:lnSpc>
              <a:buFont typeface="Arial" panose="020B0604020202090204" pitchFamily="34" charset="0"/>
              <a:buNone/>
            </a:pPr>
            <a:br>
              <a:rPr lang="de-DE" altLang="en-US" dirty="0">
                <a:sym typeface="+mn-ea"/>
              </a:rPr>
            </a:b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en-US" dirty="0"/>
              <a:t>Forecast and </a:t>
            </a:r>
            <a:r>
              <a:rPr lang="de-DE" altLang="en-US" dirty="0"/>
              <a:t>further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64782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894080" y="242506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hape 694"/>
          <p:cNvCxnSpPr/>
          <p:nvPr/>
        </p:nvCxnSpPr>
        <p:spPr>
          <a:xfrm>
            <a:off x="1831975" y="273748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Rounded Rectangle 13"/>
          <p:cNvSpPr/>
          <p:nvPr/>
        </p:nvSpPr>
        <p:spPr>
          <a:xfrm>
            <a:off x="2342515" y="215011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799715" y="247904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342515" y="275526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070475" y="246888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599940" y="273685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870700" y="275526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760" y="2425065"/>
            <a:ext cx="934085" cy="611505"/>
          </a:xfrm>
          <a:prstGeom prst="rect">
            <a:avLst/>
          </a:prstGeom>
        </p:spPr>
      </p:pic>
      <p:cxnSp>
        <p:nvCxnSpPr>
          <p:cNvPr id="27" name="Shape 694"/>
          <p:cNvCxnSpPr>
            <a:endCxn id="26" idx="1"/>
          </p:cNvCxnSpPr>
          <p:nvPr/>
        </p:nvCxnSpPr>
        <p:spPr>
          <a:xfrm flipV="1">
            <a:off x="7111365" y="280289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" name="Shape 723"/>
          <p:cNvSpPr txBox="1"/>
          <p:nvPr/>
        </p:nvSpPr>
        <p:spPr>
          <a:xfrm>
            <a:off x="685800" y="31184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8" name="Shape 723"/>
          <p:cNvSpPr txBox="1"/>
          <p:nvPr/>
        </p:nvSpPr>
        <p:spPr>
          <a:xfrm>
            <a:off x="7505065" y="304673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374459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452183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483425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24688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457581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485203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456565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483362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485203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452183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08190" y="4827905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21525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14350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28" grpId="0"/>
      <p:bldP spid="28" grpId="1"/>
      <p:bldP spid="28" grpId="2"/>
      <p:bldP spid="14" grpId="0" bldLvl="0" animBg="1"/>
      <p:bldP spid="15" grpId="0" bldLvl="0" animBg="1"/>
      <p:bldP spid="21" grpId="0" bldLvl="0" animBg="1"/>
      <p:bldP spid="43" grpId="3"/>
      <p:bldP spid="28" grpId="3"/>
      <p:bldP spid="9" grpId="0" bldLvl="0" animBg="1"/>
      <p:bldP spid="39" grpId="0"/>
      <p:bldP spid="39" grpId="1"/>
      <p:bldP spid="39" grpId="2"/>
      <p:bldP spid="40" grpId="0"/>
      <p:bldP spid="40" grpId="1"/>
      <p:bldP spid="40" grpId="2"/>
      <p:bldP spid="31" grpId="0" bldLvl="0" animBg="1"/>
      <p:bldP spid="32" grpId="0" bldLvl="0" animBg="1"/>
      <p:bldP spid="34" grpId="0" bldLvl="0" animBg="1"/>
      <p:bldP spid="39" grpId="3"/>
      <p:bldP spid="40" grpId="3"/>
      <p:bldP spid="25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one </a:t>
            </a:r>
            <a:r>
              <a:rPr lang="de-DE" u="sng">
                <a:solidFill>
                  <a:schemeClr val="tx1"/>
                </a:solidFill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implement in net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and find a suitable training setup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56475" y="350075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626985" y="507619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5475" y="4170045"/>
            <a:ext cx="1101090" cy="99314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941820" y="519938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r>
              <a:rPr lang="de-DE" dirty="0">
                <a:solidFill>
                  <a:schemeClr val="tx1"/>
                </a:solidFill>
              </a:rPr>
              <a:t>/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0" grpId="1"/>
      <p:bldP spid="14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84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2576" y="4866640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 bldLvl="0" animBg="1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  <p:bldP spid="12" grpId="0" bldLvl="0" animBg="1"/>
      <p:bldP spid="10" grpId="0" bldLvl="0" animBg="1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728" y="4338682"/>
                <a:ext cx="7953318" cy="460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4338682"/>
                <a:ext cx="7953318" cy="460639"/>
              </a:xfrm>
              <a:prstGeom prst="rect">
                <a:avLst/>
              </a:prstGeom>
              <a:blipFill rotWithShape="1">
                <a:blip r:embed="rId1"/>
                <a:stretch>
                  <a:fillRect l="-4" t="-79" r="3" b="13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/>
          <p:cNvSpPr txBox="1"/>
          <p:nvPr/>
        </p:nvSpPr>
        <p:spPr>
          <a:xfrm>
            <a:off x="418578" y="3162394"/>
            <a:ext cx="327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Calculated</a:t>
            </a:r>
            <a:r>
              <a:rPr lang="de-DE" b="0" dirty="0">
                <a:latin typeface="Cambria Math" panose="02040503050406030204" charset="0"/>
                <a:ea typeface="Cambria Math" panose="02040503050406030204" charset="0"/>
              </a:rPr>
              <a:t> Error </a:t>
            </a:r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between</a:t>
            </a:r>
            <a:r>
              <a:rPr lang="de-DE" b="0" dirty="0">
                <a:latin typeface="Cambria Math" panose="02040503050406030204" charset="0"/>
                <a:ea typeface="Cambria Math" panose="02040503050406030204" charset="0"/>
              </a:rPr>
              <a:t> </a:t>
            </a:r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image</a:t>
            </a:r>
            <a:r>
              <a:rPr lang="de-DE" b="0" dirty="0">
                <a:latin typeface="Cambria Math" panose="02040503050406030204" charset="0"/>
                <a:ea typeface="Cambria Math" panose="02040503050406030204" charset="0"/>
              </a:rPr>
              <a:t> </a:t>
            </a:r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and</a:t>
            </a:r>
            <a:r>
              <a:rPr lang="de-DE" b="0" dirty="0">
                <a:latin typeface="Cambria Math" panose="02040503050406030204" charset="0"/>
                <a:ea typeface="Cambria Math" panose="02040503050406030204" charset="0"/>
              </a:rPr>
              <a:t> </a:t>
            </a:r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warped</a:t>
            </a:r>
            <a:r>
              <a:rPr lang="de-DE" b="0" dirty="0">
                <a:latin typeface="Cambria Math" panose="02040503050406030204" charset="0"/>
                <a:ea typeface="Cambria Math" panose="02040503050406030204" charset="0"/>
              </a:rPr>
              <a:t> </a:t>
            </a:r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image</a:t>
            </a:r>
            <a:endParaRPr lang="de-DE" b="0" dirty="0">
              <a:latin typeface="Cambria Math" panose="02040503050406030204" charset="0"/>
              <a:ea typeface="Cambria Math" panose="02040503050406030204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7114"/>
            <a:ext cx="914400" cy="9144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387" y="3022600"/>
            <a:ext cx="3352800" cy="838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bldLvl="0" animBg="1"/>
      <p:bldP spid="22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change input channels 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RGB (3-CH)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Superpixel &amp; RGB (4-Ch)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RGB &amp; Normal (6-Ch)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dirty="0" err="1"/>
              <a:t>B</a:t>
            </a:r>
            <a:r>
              <a:rPr lang="de-DE" altLang="en-US" sz="2000" dirty="0" err="1"/>
              <a:t>asic I: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10661</Words>
  <Application>WPS Presentation</Application>
  <PresentationFormat>Bildschirmpräsentation (4:3)</PresentationFormat>
  <Paragraphs>657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0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Basic I: Superpixel</vt:lpstr>
      <vt:lpstr>Improvements Basic I: Superpixel - Demo on KITTI</vt:lpstr>
      <vt:lpstr>3.  Improvements      Basic II: Normal Computation</vt:lpstr>
      <vt:lpstr>3.  Improvements      Improvement normals with Superpixel</vt:lpstr>
      <vt:lpstr>Superpixel in Loss Function </vt:lpstr>
      <vt:lpstr>Superpixel in Loss Function </vt:lpstr>
      <vt:lpstr>Superpixel in Loss Function </vt:lpstr>
      <vt:lpstr>Superpixel in Loss Function </vt:lpstr>
      <vt:lpstr>Normals in Loss Function </vt:lpstr>
      <vt:lpstr>Architecture Detail View: Digging deeper into Monocular View [1]</vt:lpstr>
      <vt:lpstr>Architecture Implementations Introducing N2D Block</vt:lpstr>
      <vt:lpstr>Architecture New Input: RGB </vt:lpstr>
      <vt:lpstr>Architecture New Input: RGB | Superpixel </vt:lpstr>
      <vt:lpstr>4. Results     All Approaches</vt:lpstr>
      <vt:lpstr>4. Results     Focus on three significant approaches </vt:lpstr>
      <vt:lpstr>4. Results     DemoI Compare Results</vt:lpstr>
      <vt:lpstr>4. Results     Demo I</vt:lpstr>
      <vt:lpstr>5. Forecast and further approaches     Possibilites of implementation of Superpixels inside          the net</vt:lpstr>
      <vt:lpstr>6. Review</vt:lpstr>
      <vt:lpstr>Literature</vt:lpstr>
      <vt:lpstr>7. Backup Slides</vt:lpstr>
      <vt:lpstr>Architecture LOSS: Digging Into Self-Supervised Monocular Depth Estimation [1]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130</cp:revision>
  <dcterms:created xsi:type="dcterms:W3CDTF">2020-02-10T16:43:54Z</dcterms:created>
  <dcterms:modified xsi:type="dcterms:W3CDTF">2020-02-10T16:43:54Z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